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7" d="100"/>
          <a:sy n="87" d="100"/>
        </p:scale>
        <p:origin x="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4454B1-0454-4606-A76E-2A88C5BB3C72}" type="datetimeFigureOut">
              <a:rPr lang="en-US" smtClean="0"/>
              <a:t>2018-04-12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551308-E25A-4C1B-BB61-45F60E01A6E6}" type="slidenum">
              <a:rPr lang="en-US" smtClean="0"/>
              <a:t>‹#›</a:t>
            </a:fld>
            <a:endParaRPr lang="en-US"/>
          </a:p>
        </p:txBody>
      </p:sp>
    </p:spTree>
    <p:extLst>
      <p:ext uri="{BB962C8B-B14F-4D97-AF65-F5344CB8AC3E}">
        <p14:creationId xmlns:p14="http://schemas.microsoft.com/office/powerpoint/2010/main" val="3777588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551308-E25A-4C1B-BB61-45F60E01A6E6}" type="slidenum">
              <a:rPr lang="en-US" smtClean="0"/>
              <a:t>1</a:t>
            </a:fld>
            <a:endParaRPr lang="en-US"/>
          </a:p>
        </p:txBody>
      </p:sp>
    </p:spTree>
    <p:extLst>
      <p:ext uri="{BB962C8B-B14F-4D97-AF65-F5344CB8AC3E}">
        <p14:creationId xmlns:p14="http://schemas.microsoft.com/office/powerpoint/2010/main" val="9246452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8FF69C5-8509-4C3C-8DBC-3398371DE4DC}" type="datetime1">
              <a:rPr lang="en-US" smtClean="0"/>
              <a:t>2018-04-12</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1981316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0702B4-6B4B-4775-9CE8-112056B1BA00}" type="datetime1">
              <a:rPr lang="en-US" smtClean="0"/>
              <a:t>2018-04-12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3703852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099B72-4BD3-47B8-9F06-7F365BAA87F3}" type="datetime1">
              <a:rPr lang="en-US" smtClean="0"/>
              <a:t>2018-04-12</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4009861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2E5D0D8-7106-46AC-8ABA-4068679688B6}" type="datetime1">
              <a:rPr lang="en-US" smtClean="0"/>
              <a:t>2018-04-12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1702341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98B9889-5F86-4CD6-A1B8-8DD2CC0400D1}" type="datetime1">
              <a:rPr lang="en-US" smtClean="0"/>
              <a:t>2018-04-12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760472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085D94F-6FED-4B11-BCA7-8C74EB376AA6}" type="datetime1">
              <a:rPr lang="en-US" smtClean="0"/>
              <a:t>2018-04-12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290257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147231-5CBD-4B49-9CA2-EFA9F7E680D6}" type="datetime1">
              <a:rPr lang="en-US" smtClean="0"/>
              <a:t>2018-04-12</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134031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F212AD-9A42-4FE9-BBC4-46F09716226E}" type="datetime1">
              <a:rPr lang="en-US" smtClean="0"/>
              <a:t>2018-04-12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1971710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D8D09A-7251-4F1E-832A-BFC434E05BFC}" type="datetime1">
              <a:rPr lang="en-US" smtClean="0"/>
              <a:t>2018-04-12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108666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EC89FF-8049-44E2-AFFA-A5135372A3BB}" type="datetime1">
              <a:rPr lang="en-US" smtClean="0"/>
              <a:t>2018-04-12</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1840788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BD90EC-6D3B-4DBF-95A8-E7A68989D507}" type="datetime1">
              <a:rPr lang="en-US" smtClean="0"/>
              <a:t>2018-04-12</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3583860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DC8FE-6EC9-48DF-BD3D-809F9AB52C5D}" type="datetime1">
              <a:rPr lang="en-US" smtClean="0"/>
              <a:t>2018-04-12</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2707485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B46159-D638-42E3-8ADB-629D956C8131}" type="datetime1">
              <a:rPr lang="en-US" smtClean="0"/>
              <a:t>2018-04-12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449880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80FA009-1D12-4329-818E-6C590B9838EF}" type="datetime1">
              <a:rPr lang="en-US" smtClean="0"/>
              <a:t>2018-04-12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780850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F621175-694B-4B37-9AAD-B5064FE769AF}" type="datetime1">
              <a:rPr lang="en-US" smtClean="0"/>
              <a:t>2018-04-12</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46309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152370A6-A822-41E9-BCD1-2471B2812E20}" type="datetime1">
              <a:rPr lang="en-US" smtClean="0"/>
              <a:t>2018-04-12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32289768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F4EC88B-070A-4908-814C-842D96848AE2}" type="datetime1">
              <a:rPr lang="en-US" smtClean="0"/>
              <a:t>2018-04-12</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294036F-DB71-41C8-B802-3D1D9D413A89}" type="slidenum">
              <a:rPr lang="en-US" smtClean="0"/>
              <a:t>‹#›</a:t>
            </a:fld>
            <a:endParaRPr lang="en-US"/>
          </a:p>
        </p:txBody>
      </p:sp>
    </p:spTree>
    <p:extLst>
      <p:ext uri="{BB962C8B-B14F-4D97-AF65-F5344CB8AC3E}">
        <p14:creationId xmlns:p14="http://schemas.microsoft.com/office/powerpoint/2010/main" val="1909729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A828DA8-C2FA-4B2D-8F94-5D895DA6B7D4}" type="datetime1">
              <a:rPr lang="en-US" smtClean="0"/>
              <a:t>2018-04-12</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294036F-DB71-41C8-B802-3D1D9D413A89}" type="slidenum">
              <a:rPr lang="en-US" smtClean="0"/>
              <a:t>‹#›</a:t>
            </a:fld>
            <a:endParaRPr lang="en-US"/>
          </a:p>
        </p:txBody>
      </p:sp>
    </p:spTree>
    <p:extLst>
      <p:ext uri="{BB962C8B-B14F-4D97-AF65-F5344CB8AC3E}">
        <p14:creationId xmlns:p14="http://schemas.microsoft.com/office/powerpoint/2010/main" val="13529474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Name</a:t>
            </a:r>
            <a:br>
              <a:rPr lang="en-US" dirty="0" smtClean="0"/>
            </a:br>
            <a:r>
              <a:rPr lang="en-US" dirty="0" smtClean="0"/>
              <a:t>Institution</a:t>
            </a:r>
            <a:br>
              <a:rPr lang="en-US" dirty="0" smtClean="0"/>
            </a:br>
            <a:r>
              <a:rPr lang="en-US" dirty="0" smtClean="0"/>
              <a:t>Date</a:t>
            </a:r>
            <a:br>
              <a:rPr lang="en-US" dirty="0" smtClean="0"/>
            </a:br>
            <a:r>
              <a:rPr lang="en-US" b="1" dirty="0" smtClean="0">
                <a:latin typeface="Times New Roman" pitchFamily="18"/>
                <a:cs typeface="Times New Roman" pitchFamily="18"/>
              </a:rPr>
              <a:t>Wireshark Network Analyzer</a:t>
            </a:r>
            <a:endParaRPr lang="en-US" dirty="0"/>
          </a:p>
        </p:txBody>
      </p:sp>
      <p:sp>
        <p:nvSpPr>
          <p:cNvPr id="4" name="Slide Number Placeholder 3"/>
          <p:cNvSpPr>
            <a:spLocks noGrp="1"/>
          </p:cNvSpPr>
          <p:nvPr>
            <p:ph type="sldNum" sz="quarter" idx="12"/>
          </p:nvPr>
        </p:nvSpPr>
        <p:spPr/>
        <p:txBody>
          <a:bodyPr/>
          <a:lstStyle/>
          <a:p>
            <a:fld id="{6294036F-DB71-41C8-B802-3D1D9D413A89}" type="slidenum">
              <a:rPr lang="en-US" smtClean="0"/>
              <a:t>1</a:t>
            </a:fld>
            <a:endParaRPr lang="en-US"/>
          </a:p>
        </p:txBody>
      </p:sp>
    </p:spTree>
    <p:extLst>
      <p:ext uri="{BB962C8B-B14F-4D97-AF65-F5344CB8AC3E}">
        <p14:creationId xmlns:p14="http://schemas.microsoft.com/office/powerpoint/2010/main" val="4000809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lstStyle/>
          <a:p>
            <a:pPr lvl="0"/>
            <a:r>
              <a:rPr lang="en-US" dirty="0">
                <a:latin typeface="Times New Roman" pitchFamily="18"/>
                <a:cs typeface="Times New Roman" pitchFamily="18"/>
              </a:rPr>
              <a:t>Wireshark Is an open source tool for network sniffing and analysis. It is used by analysts  to improve and monitor performance.</a:t>
            </a:r>
          </a:p>
          <a:p>
            <a:pPr lvl="0">
              <a:spcBef>
                <a:spcPts val="600"/>
              </a:spcBef>
            </a:pPr>
            <a:r>
              <a:rPr lang="en-US" dirty="0">
                <a:latin typeface="Times New Roman" pitchFamily="18"/>
                <a:cs typeface="Times New Roman" pitchFamily="18"/>
              </a:rPr>
              <a:t>Through reading, capturing and reading information that is from different network applications, Wireshark allows for the network analysts to repair and analyze the potential issues on </a:t>
            </a:r>
            <a:r>
              <a:rPr lang="en-US" dirty="0" smtClean="0">
                <a:latin typeface="Times New Roman" pitchFamily="18"/>
                <a:cs typeface="Times New Roman" pitchFamily="18"/>
              </a:rPr>
              <a:t>security</a:t>
            </a:r>
            <a:endParaRPr lang="en-US" dirty="0">
              <a:latin typeface="Times New Roman" pitchFamily="18"/>
              <a:cs typeface="Times New Roman" pitchFamily="18"/>
            </a:endParaRPr>
          </a:p>
          <a:p>
            <a:endParaRPr lang="en-US" dirty="0"/>
          </a:p>
        </p:txBody>
      </p:sp>
      <p:sp>
        <p:nvSpPr>
          <p:cNvPr id="4" name="Slide Number Placeholder 3"/>
          <p:cNvSpPr>
            <a:spLocks noGrp="1"/>
          </p:cNvSpPr>
          <p:nvPr>
            <p:ph type="sldNum" sz="quarter" idx="12"/>
          </p:nvPr>
        </p:nvSpPr>
        <p:spPr/>
        <p:txBody>
          <a:bodyPr/>
          <a:lstStyle/>
          <a:p>
            <a:fld id="{6294036F-DB71-41C8-B802-3D1D9D413A89}" type="slidenum">
              <a:rPr lang="en-US" smtClean="0"/>
              <a:t>2</a:t>
            </a:fld>
            <a:endParaRPr lang="en-US"/>
          </a:p>
        </p:txBody>
      </p:sp>
    </p:spTree>
    <p:extLst>
      <p:ext uri="{BB962C8B-B14F-4D97-AF65-F5344CB8AC3E}">
        <p14:creationId xmlns:p14="http://schemas.microsoft.com/office/powerpoint/2010/main" val="272996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a:t>
            </a:r>
            <a:endParaRPr lang="en-US" dirty="0"/>
          </a:p>
        </p:txBody>
      </p:sp>
      <p:sp>
        <p:nvSpPr>
          <p:cNvPr id="3" name="Content Placeholder 2"/>
          <p:cNvSpPr>
            <a:spLocks noGrp="1"/>
          </p:cNvSpPr>
          <p:nvPr>
            <p:ph idx="1"/>
          </p:nvPr>
        </p:nvSpPr>
        <p:spPr/>
        <p:txBody>
          <a:bodyPr/>
          <a:lstStyle/>
          <a:p>
            <a:pPr lvl="0">
              <a:lnSpc>
                <a:spcPct val="70000"/>
              </a:lnSpc>
              <a:spcBef>
                <a:spcPts val="700"/>
              </a:spcBef>
            </a:pPr>
            <a:r>
              <a:rPr lang="en-US" dirty="0">
                <a:latin typeface="Times New Roman" pitchFamily="18"/>
                <a:cs typeface="Times New Roman" pitchFamily="18"/>
              </a:rPr>
              <a:t>The Wireshark Business Application  has several characteristics. </a:t>
            </a:r>
          </a:p>
          <a:p>
            <a:pPr lvl="0">
              <a:lnSpc>
                <a:spcPct val="70000"/>
              </a:lnSpc>
              <a:spcBef>
                <a:spcPts val="700"/>
              </a:spcBef>
            </a:pPr>
            <a:r>
              <a:rPr lang="en-US" dirty="0">
                <a:latin typeface="Times New Roman" pitchFamily="18"/>
                <a:cs typeface="Times New Roman" pitchFamily="18"/>
              </a:rPr>
              <a:t>They include:- </a:t>
            </a:r>
            <a:endParaRPr lang="en-US" dirty="0" smtClean="0">
              <a:latin typeface="Times New Roman" pitchFamily="18"/>
              <a:cs typeface="Times New Roman" pitchFamily="18"/>
            </a:endParaRPr>
          </a:p>
          <a:p>
            <a:pPr marL="0" lvl="0" indent="0">
              <a:lnSpc>
                <a:spcPct val="70000"/>
              </a:lnSpc>
              <a:spcBef>
                <a:spcPts val="700"/>
              </a:spcBef>
              <a:buNone/>
            </a:pPr>
            <a:r>
              <a:rPr lang="en-US" dirty="0">
                <a:latin typeface="Times New Roman" pitchFamily="18"/>
                <a:cs typeface="Times New Roman" pitchFamily="18"/>
              </a:rPr>
              <a:t>	</a:t>
            </a:r>
            <a:r>
              <a:rPr lang="en-US" dirty="0" smtClean="0">
                <a:latin typeface="Times New Roman" pitchFamily="18"/>
                <a:cs typeface="Times New Roman" pitchFamily="18"/>
              </a:rPr>
              <a:t>		</a:t>
            </a:r>
          </a:p>
          <a:p>
            <a:pPr lvl="0" algn="ctr">
              <a:lnSpc>
                <a:spcPct val="70000"/>
              </a:lnSpc>
              <a:spcBef>
                <a:spcPts val="700"/>
              </a:spcBef>
              <a:buFont typeface="Wingdings" panose="05000000000000000000" pitchFamily="2" charset="2"/>
              <a:buChar char="Ø"/>
            </a:pPr>
            <a:r>
              <a:rPr lang="en-US" dirty="0">
                <a:latin typeface="Times New Roman" pitchFamily="18"/>
                <a:cs typeface="Times New Roman" pitchFamily="18"/>
              </a:rPr>
              <a:t>	</a:t>
            </a:r>
            <a:r>
              <a:rPr lang="en-US" dirty="0" smtClean="0">
                <a:latin typeface="Times New Roman" pitchFamily="18"/>
                <a:cs typeface="Times New Roman" pitchFamily="18"/>
              </a:rPr>
              <a:t>			usability </a:t>
            </a:r>
            <a:r>
              <a:rPr lang="en-US" dirty="0">
                <a:latin typeface="Times New Roman" pitchFamily="18"/>
                <a:cs typeface="Times New Roman" pitchFamily="18"/>
              </a:rPr>
              <a:t>on multiple number of platforms, </a:t>
            </a:r>
            <a:endParaRPr lang="en-US" dirty="0" smtClean="0">
              <a:latin typeface="Times New Roman" pitchFamily="18"/>
              <a:cs typeface="Times New Roman" pitchFamily="18"/>
            </a:endParaRPr>
          </a:p>
          <a:p>
            <a:pPr lvl="0" algn="ctr">
              <a:lnSpc>
                <a:spcPct val="70000"/>
              </a:lnSpc>
              <a:spcBef>
                <a:spcPts val="700"/>
              </a:spcBef>
              <a:buFont typeface="Wingdings" panose="05000000000000000000" pitchFamily="2" charset="2"/>
              <a:buChar char="Ø"/>
            </a:pPr>
            <a:r>
              <a:rPr lang="en-US" dirty="0" smtClean="0">
                <a:latin typeface="Times New Roman" pitchFamily="18"/>
                <a:cs typeface="Times New Roman" pitchFamily="18"/>
              </a:rPr>
              <a:t>it </a:t>
            </a:r>
            <a:r>
              <a:rPr lang="en-US" dirty="0">
                <a:latin typeface="Times New Roman" pitchFamily="18"/>
                <a:cs typeface="Times New Roman" pitchFamily="18"/>
              </a:rPr>
              <a:t>is open-source it is utilized globally with a user community that is robust, </a:t>
            </a:r>
            <a:endParaRPr lang="en-US" dirty="0" smtClean="0">
              <a:latin typeface="Times New Roman" pitchFamily="18"/>
              <a:cs typeface="Times New Roman" pitchFamily="18"/>
            </a:endParaRPr>
          </a:p>
          <a:p>
            <a:pPr lvl="0" algn="ctr">
              <a:lnSpc>
                <a:spcPct val="70000"/>
              </a:lnSpc>
              <a:spcBef>
                <a:spcPts val="700"/>
              </a:spcBef>
              <a:buFont typeface="Wingdings" panose="05000000000000000000" pitchFamily="2" charset="2"/>
              <a:buChar char="Ø"/>
            </a:pPr>
            <a:r>
              <a:rPr lang="en-US" dirty="0" smtClean="0">
                <a:latin typeface="Times New Roman" pitchFamily="18"/>
                <a:cs typeface="Times New Roman" pitchFamily="18"/>
              </a:rPr>
              <a:t>it </a:t>
            </a:r>
            <a:r>
              <a:rPr lang="en-US" dirty="0">
                <a:latin typeface="Times New Roman" pitchFamily="18"/>
                <a:cs typeface="Times New Roman" pitchFamily="18"/>
              </a:rPr>
              <a:t>reads and captures different network data that is from various data applications, </a:t>
            </a:r>
            <a:endParaRPr lang="en-US" dirty="0" smtClean="0">
              <a:latin typeface="Times New Roman" pitchFamily="18"/>
              <a:cs typeface="Times New Roman" pitchFamily="18"/>
            </a:endParaRPr>
          </a:p>
          <a:p>
            <a:pPr lvl="0" algn="ctr">
              <a:lnSpc>
                <a:spcPct val="70000"/>
              </a:lnSpc>
              <a:spcBef>
                <a:spcPts val="700"/>
              </a:spcBef>
              <a:buFont typeface="Wingdings" panose="05000000000000000000" pitchFamily="2" charset="2"/>
              <a:buChar char="Ø"/>
            </a:pPr>
            <a:r>
              <a:rPr lang="en-US" dirty="0" smtClean="0">
                <a:latin typeface="Times New Roman" pitchFamily="18"/>
                <a:cs typeface="Times New Roman" pitchFamily="18"/>
              </a:rPr>
              <a:t>it </a:t>
            </a:r>
            <a:r>
              <a:rPr lang="en-US" dirty="0">
                <a:latin typeface="Times New Roman" pitchFamily="18"/>
                <a:cs typeface="Times New Roman" pitchFamily="18"/>
              </a:rPr>
              <a:t>can be installed and downloaded for </a:t>
            </a:r>
            <a:r>
              <a:rPr lang="en-US" dirty="0" smtClean="0">
                <a:latin typeface="Times New Roman" pitchFamily="18"/>
                <a:cs typeface="Times New Roman" pitchFamily="18"/>
              </a:rPr>
              <a:t>free</a:t>
            </a:r>
          </a:p>
          <a:p>
            <a:pPr lvl="0" algn="ctr">
              <a:lnSpc>
                <a:spcPct val="70000"/>
              </a:lnSpc>
              <a:spcBef>
                <a:spcPts val="700"/>
              </a:spcBef>
              <a:buFont typeface="Wingdings" panose="05000000000000000000" pitchFamily="2" charset="2"/>
              <a:buChar char="Ø"/>
            </a:pPr>
            <a:r>
              <a:rPr lang="en-US" dirty="0" smtClean="0">
                <a:latin typeface="Times New Roman" pitchFamily="18"/>
                <a:cs typeface="Times New Roman" pitchFamily="18"/>
              </a:rPr>
              <a:t> </a:t>
            </a:r>
            <a:r>
              <a:rPr lang="en-US" dirty="0">
                <a:latin typeface="Times New Roman" pitchFamily="18"/>
                <a:cs typeface="Times New Roman" pitchFamily="18"/>
              </a:rPr>
              <a:t>it can help the administrators of different institutions to develop their own software protocols (</a:t>
            </a:r>
            <a:r>
              <a:rPr lang="en-US" dirty="0">
                <a:latin typeface="Times New Roman"/>
              </a:rPr>
              <a:t>Wireshark Network Packet Analyzer, 2016)</a:t>
            </a:r>
            <a:r>
              <a:rPr lang="en-US" dirty="0">
                <a:latin typeface="Times New Roman" pitchFamily="18"/>
                <a:cs typeface="Times New Roman" pitchFamily="18"/>
              </a:rPr>
              <a:t>. </a:t>
            </a:r>
          </a:p>
          <a:p>
            <a:pPr marL="0" lvl="0" indent="0">
              <a:lnSpc>
                <a:spcPct val="70000"/>
              </a:lnSpc>
              <a:spcBef>
                <a:spcPts val="700"/>
              </a:spcBef>
              <a:buNone/>
            </a:pPr>
            <a:endParaRPr lang="en-US" dirty="0">
              <a:latin typeface="Times New Roman" pitchFamily="18"/>
              <a:cs typeface="Times New Roman" pitchFamily="18"/>
            </a:endParaRPr>
          </a:p>
        </p:txBody>
      </p:sp>
      <p:sp>
        <p:nvSpPr>
          <p:cNvPr id="4" name="Slide Number Placeholder 3"/>
          <p:cNvSpPr>
            <a:spLocks noGrp="1"/>
          </p:cNvSpPr>
          <p:nvPr>
            <p:ph type="sldNum" sz="quarter" idx="12"/>
          </p:nvPr>
        </p:nvSpPr>
        <p:spPr/>
        <p:txBody>
          <a:bodyPr/>
          <a:lstStyle/>
          <a:p>
            <a:fld id="{6294036F-DB71-41C8-B802-3D1D9D413A89}" type="slidenum">
              <a:rPr lang="en-US" smtClean="0"/>
              <a:t>3</a:t>
            </a:fld>
            <a:endParaRPr lang="en-US"/>
          </a:p>
        </p:txBody>
      </p:sp>
    </p:spTree>
    <p:extLst>
      <p:ext uri="{BB962C8B-B14F-4D97-AF65-F5344CB8AC3E}">
        <p14:creationId xmlns:p14="http://schemas.microsoft.com/office/powerpoint/2010/main" val="1443652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pPr lvl="0">
              <a:lnSpc>
                <a:spcPct val="70000"/>
              </a:lnSpc>
              <a:spcBef>
                <a:spcPts val="600"/>
              </a:spcBef>
            </a:pPr>
            <a:r>
              <a:rPr lang="en-US" dirty="0">
                <a:latin typeface="Times New Roman" pitchFamily="18"/>
                <a:cs typeface="Times New Roman" pitchFamily="18"/>
              </a:rPr>
              <a:t>If a firm is to use the Wireshark application, they need to clearly spell the rights of the people out, those that are using the </a:t>
            </a:r>
            <a:r>
              <a:rPr lang="en-US" dirty="0" smtClean="0">
                <a:latin typeface="Times New Roman" pitchFamily="18"/>
                <a:cs typeface="Times New Roman" pitchFamily="18"/>
              </a:rPr>
              <a:t>network. </a:t>
            </a:r>
            <a:endParaRPr lang="en-US" dirty="0">
              <a:latin typeface="Times New Roman" pitchFamily="18"/>
              <a:cs typeface="Times New Roman" pitchFamily="18"/>
            </a:endParaRPr>
          </a:p>
          <a:p>
            <a:pPr lvl="0">
              <a:lnSpc>
                <a:spcPct val="70000"/>
              </a:lnSpc>
              <a:spcBef>
                <a:spcPts val="600"/>
              </a:spcBef>
            </a:pPr>
            <a:r>
              <a:rPr lang="en-US" dirty="0">
                <a:latin typeface="Times New Roman" pitchFamily="18"/>
                <a:cs typeface="Times New Roman" pitchFamily="18"/>
              </a:rPr>
              <a:t>When dissecting an attack on the network, the packet details provided by Wireshark may be useful for devising the necessary countermeasures. Wireshark for instance has the capacity to identify the particular kind of attack within the network (</a:t>
            </a:r>
            <a:r>
              <a:rPr lang="en-US" dirty="0" err="1">
                <a:latin typeface="Times New Roman"/>
              </a:rPr>
              <a:t>Chapple</a:t>
            </a:r>
            <a:r>
              <a:rPr lang="en-US" dirty="0">
                <a:latin typeface="Times New Roman"/>
              </a:rPr>
              <a:t>, 2008)</a:t>
            </a:r>
            <a:r>
              <a:rPr lang="en-US" dirty="0">
                <a:latin typeface="Times New Roman" pitchFamily="18"/>
                <a:cs typeface="Times New Roman" pitchFamily="18"/>
              </a:rPr>
              <a:t>. </a:t>
            </a:r>
          </a:p>
          <a:p>
            <a:pPr lvl="0">
              <a:lnSpc>
                <a:spcPct val="70000"/>
              </a:lnSpc>
              <a:spcBef>
                <a:spcPts val="600"/>
              </a:spcBef>
            </a:pPr>
            <a:r>
              <a:rPr lang="en-US" dirty="0">
                <a:latin typeface="Times New Roman" pitchFamily="18"/>
                <a:cs typeface="Times New Roman" pitchFamily="18"/>
              </a:rPr>
              <a:t>Wireshark can also be used to device firewall rules upstream which will block any unwanted traffic (</a:t>
            </a:r>
            <a:r>
              <a:rPr lang="en-US" dirty="0" err="1">
                <a:latin typeface="Times New Roman"/>
              </a:rPr>
              <a:t>Chapple</a:t>
            </a:r>
            <a:r>
              <a:rPr lang="en-US" dirty="0">
                <a:latin typeface="Times New Roman"/>
              </a:rPr>
              <a:t>, 2008)</a:t>
            </a:r>
            <a:r>
              <a:rPr lang="en-US" dirty="0">
                <a:latin typeface="Times New Roman" pitchFamily="18"/>
                <a:cs typeface="Times New Roman" pitchFamily="18"/>
              </a:rPr>
              <a:t>. </a:t>
            </a:r>
          </a:p>
          <a:p>
            <a:pPr marL="0" indent="0">
              <a:buNone/>
            </a:pPr>
            <a:endParaRPr lang="en-US" dirty="0"/>
          </a:p>
        </p:txBody>
      </p:sp>
      <p:sp>
        <p:nvSpPr>
          <p:cNvPr id="4" name="Slide Number Placeholder 3"/>
          <p:cNvSpPr>
            <a:spLocks noGrp="1"/>
          </p:cNvSpPr>
          <p:nvPr>
            <p:ph type="sldNum" sz="quarter" idx="12"/>
          </p:nvPr>
        </p:nvSpPr>
        <p:spPr/>
        <p:txBody>
          <a:bodyPr/>
          <a:lstStyle/>
          <a:p>
            <a:fld id="{6294036F-DB71-41C8-B802-3D1D9D413A89}" type="slidenum">
              <a:rPr lang="en-US" smtClean="0"/>
              <a:t>4</a:t>
            </a:fld>
            <a:endParaRPr lang="en-US"/>
          </a:p>
        </p:txBody>
      </p:sp>
    </p:spTree>
    <p:extLst>
      <p:ext uri="{BB962C8B-B14F-4D97-AF65-F5344CB8AC3E}">
        <p14:creationId xmlns:p14="http://schemas.microsoft.com/office/powerpoint/2010/main" val="2691355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lvl="0">
              <a:lnSpc>
                <a:spcPct val="60000"/>
              </a:lnSpc>
              <a:spcBef>
                <a:spcPts val="600"/>
              </a:spcBef>
            </a:pPr>
            <a:r>
              <a:rPr lang="en-US" dirty="0">
                <a:latin typeface="Times New Roman"/>
              </a:rPr>
              <a:t>Chapple, D. (2008, October 14). Using Wireshark to monitor and secure your network. Retrieved April 12, 2018, from https://www.computerweekly.com/news/1280099499/Using-Wireshark-to-monitor-and-secure-your-network</a:t>
            </a:r>
          </a:p>
          <a:p>
            <a:pPr lvl="0">
              <a:lnSpc>
                <a:spcPct val="60000"/>
              </a:lnSpc>
              <a:spcBef>
                <a:spcPts val="600"/>
              </a:spcBef>
            </a:pPr>
            <a:r>
              <a:rPr lang="en-US" dirty="0">
                <a:latin typeface="Times New Roman"/>
              </a:rPr>
              <a:t>Wireshark Network Packet Analyzer. (2016, April 01). Retrieved April 12, 2018, from https://www.pcmag.com/business/directory/network-monitoring/1113-wireshark-network-packet-analyzer</a:t>
            </a:r>
          </a:p>
          <a:p>
            <a:pPr lvl="0">
              <a:lnSpc>
                <a:spcPct val="60000"/>
              </a:lnSpc>
              <a:spcBef>
                <a:spcPts val="600"/>
              </a:spcBef>
            </a:pPr>
            <a:r>
              <a:rPr lang="en-US" dirty="0">
                <a:latin typeface="Helvetica Neue"/>
              </a:rPr>
              <a:t/>
            </a:r>
            <a:br>
              <a:rPr lang="en-US" dirty="0">
                <a:latin typeface="Helvetica Neue"/>
              </a:rPr>
            </a:br>
            <a:r>
              <a:rPr lang="en-US" dirty="0">
                <a:latin typeface="Helvetica Neue"/>
              </a:rPr>
              <a:t/>
            </a:r>
            <a:br>
              <a:rPr lang="en-US" dirty="0">
                <a:latin typeface="Helvetica Neue"/>
              </a:rPr>
            </a:br>
            <a:endParaRPr lang="en-US" dirty="0"/>
          </a:p>
          <a:p>
            <a:endParaRPr lang="en-US" dirty="0"/>
          </a:p>
        </p:txBody>
      </p:sp>
      <p:sp>
        <p:nvSpPr>
          <p:cNvPr id="4" name="Slide Number Placeholder 3"/>
          <p:cNvSpPr>
            <a:spLocks noGrp="1"/>
          </p:cNvSpPr>
          <p:nvPr>
            <p:ph type="sldNum" sz="quarter" idx="12"/>
          </p:nvPr>
        </p:nvSpPr>
        <p:spPr/>
        <p:txBody>
          <a:bodyPr/>
          <a:lstStyle/>
          <a:p>
            <a:fld id="{6294036F-DB71-41C8-B802-3D1D9D413A89}" type="slidenum">
              <a:rPr lang="en-US" smtClean="0"/>
              <a:t>5</a:t>
            </a:fld>
            <a:endParaRPr lang="en-US"/>
          </a:p>
        </p:txBody>
      </p:sp>
    </p:spTree>
    <p:extLst>
      <p:ext uri="{BB962C8B-B14F-4D97-AF65-F5344CB8AC3E}">
        <p14:creationId xmlns:p14="http://schemas.microsoft.com/office/powerpoint/2010/main" val="27135222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6</TotalTime>
  <Words>218</Words>
  <Application>Microsoft Office PowerPoint</Application>
  <PresentationFormat>Widescreen</PresentationFormat>
  <Paragraphs>27</Paragraphs>
  <Slides>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Calibri</vt:lpstr>
      <vt:lpstr>Century Gothic</vt:lpstr>
      <vt:lpstr>Helvetica Neue</vt:lpstr>
      <vt:lpstr>Times New Roman</vt:lpstr>
      <vt:lpstr>Wingdings</vt:lpstr>
      <vt:lpstr>Wingdings 3</vt:lpstr>
      <vt:lpstr>Ion Boardroom</vt:lpstr>
      <vt:lpstr>Name Institution Date Wireshark Network Analyzer</vt:lpstr>
      <vt:lpstr>Definition</vt:lpstr>
      <vt:lpstr>Features</vt:lpstr>
      <vt:lpstr>Recommendations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Institution Date Wireshark Network Analyzer</dc:title>
  <dc:creator>samuel kibe</dc:creator>
  <cp:lastModifiedBy>samuel kibe</cp:lastModifiedBy>
  <cp:revision>1</cp:revision>
  <dcterms:created xsi:type="dcterms:W3CDTF">2018-04-12T18:42:13Z</dcterms:created>
  <dcterms:modified xsi:type="dcterms:W3CDTF">2018-04-12T18:48:31Z</dcterms:modified>
</cp:coreProperties>
</file>